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Heebo Light"/>
      <p:regular r:id="rId17"/>
    </p:embeddedFont>
    <p:embeddedFont>
      <p:font typeface="Heebo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Trading Performance Analysis: Fear vs Greed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Analyzing 479 trading days across sentiment regimes to uncover profitable patterns in cryptocurrency markets.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67207"/>
            <a:ext cx="1857851" cy="426244"/>
          </a:xfrm>
          <a:prstGeom prst="roundRect">
            <a:avLst>
              <a:gd name="adj" fmla="val 17880"/>
            </a:avLst>
          </a:prstGeom>
          <a:solidFill>
            <a:srgbClr val="1E0C4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35192"/>
            <a:ext cx="158567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FOUNDATION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841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288268"/>
            <a:ext cx="3008948" cy="3218855"/>
          </a:xfrm>
          <a:prstGeom prst="roundRect">
            <a:avLst>
              <a:gd name="adj" fmla="val 31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3522702"/>
            <a:ext cx="254007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Bitcoin Fear &amp; Greed Index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458176"/>
            <a:ext cx="25400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2,644 records tracking daily market sentiment from Feb 2018 to May 2025. No missing values.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029551" y="3288268"/>
            <a:ext cx="3008948" cy="3218855"/>
          </a:xfrm>
          <a:prstGeom prst="roundRect">
            <a:avLst>
              <a:gd name="adj" fmla="val 31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263985" y="3522702"/>
            <a:ext cx="254007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Hyperliquid Trader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63985" y="4458176"/>
            <a:ext cx="254007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211,224 trade records with 16 metrics including PnL, fees, and direction from May 2023 to May 2025.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259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Period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84107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After timestamp alignment and date normalization, 479 overlapping trading days were identified for sentiment-performance comparison.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338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metrics engineered: Total Daily PnL, Net PnL, Win Rate, Trade Frequency, and Bullish vs Bearish Ratio.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614368" cy="426244"/>
          </a:xfrm>
          <a:prstGeom prst="roundRect">
            <a:avLst>
              <a:gd name="adj" fmla="val 17880"/>
            </a:avLst>
          </a:prstGeom>
          <a:solidFill>
            <a:srgbClr val="1E0C4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7951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5103"/>
            <a:ext cx="107001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FINDING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74088"/>
            <a:ext cx="8623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Fear Drives Higher Profitability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8179"/>
            <a:ext cx="8284131" cy="4639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2883337"/>
            <a:ext cx="4162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Volatility Creates Opportunity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38943" y="3464481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Extreme Fear days generated $51,087 average net PnL—nearly 5x higher than Greed days ($10,813). Fear regimes also showed 1,529 average trades versus 261 during Greed.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38943" y="548306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Despite Extreme Greed having a 46.7% win rate, overall profitability remained lower, suggesting volatility during panic creates superior profit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Contrarian Behavior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Bullish During Fear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Bull/Bear Ratio: 1.85 during Extreme Fear. Traders buy aggressively during panic, positioning for recovery.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066693"/>
            <a:ext cx="3074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Bearish During Greed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Bull/Bear Ratio: 0.75 during Greed. Short-biased positioning dominates as optimism peaks.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Activity Correlation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Trade activity shows 0.35 positive correlation with profitability—higher volume during volatile periods drives profits.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03164"/>
            <a:ext cx="2451735" cy="426244"/>
          </a:xfrm>
          <a:prstGeom prst="roundRect">
            <a:avLst>
              <a:gd name="adj" fmla="val 17880"/>
            </a:avLst>
          </a:prstGeom>
          <a:solidFill>
            <a:srgbClr val="1E0C4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62556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571149"/>
            <a:ext cx="190738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ACTIONABLE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20133"/>
            <a:ext cx="9918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 Strategic Recommendations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69074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4203144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Exposure During Fear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5047893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Boost trade frequency, widen take-profit targets, and allocate higher capital when sentiment shows Fear or Extreme Fear.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69074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8171" y="4203144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Aggression During Greed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68171" y="504789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Lower leverage, decrease trade frequency, and favor short-biased setups during Extreme Greed periods.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69074"/>
            <a:ext cx="4347567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4203144"/>
            <a:ext cx="3795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Activity-Based Adjustment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5738" y="4693563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When daily trading activity spikes, increase capital allocation and volatility exposure to capture profit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707350"/>
            <a:ext cx="10477976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Modeling &amp; Trader Clustering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8513" y="3514487"/>
            <a:ext cx="3169920" cy="21564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0489" y="186011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Performance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630489" y="2387203"/>
            <a:ext cx="4267676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Logistic regression achieved 77% accuracy predicting next-day profitability using sentiment value, trade count, win rate, and previous PnL.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0489" y="389048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Trader Archetypes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630489" y="4417576"/>
            <a:ext cx="4267676" cy="2097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Cluster 0: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High-frequency, high-volume traders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Cluster 1: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Low-activity conservative traders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Cluster 2: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Moderate activity, consistent profitability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0489" y="6691908"/>
            <a:ext cx="4267676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Behavioral segmentation enables tailored risk management strategies.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2026-02-17T18:14:59Z</dcterms:created>
  <dcterms:modified xsi:type="dcterms:W3CDTF">2026-02-17T18:14:59Z</dcterms:modified>
</cp:coreProperties>
</file>